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6" r:id="rId3"/>
    <p:sldId id="257" r:id="rId4"/>
    <p:sldId id="258" r:id="rId5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280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4C927-1A41-4CBB-94F7-A52FCE47A2D3}" type="datetimeFigureOut">
              <a:rPr lang="fr-FR" smtClean="0"/>
              <a:t>16/06/2022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1FBB1-7557-4214-9C69-8E4540BA0A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999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4C927-1A41-4CBB-94F7-A52FCE47A2D3}" type="datetimeFigureOut">
              <a:rPr lang="fr-FR" smtClean="0"/>
              <a:t>16/06/2022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1FBB1-7557-4214-9C69-8E4540BA0A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865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4C927-1A41-4CBB-94F7-A52FCE47A2D3}" type="datetimeFigureOut">
              <a:rPr lang="fr-FR" smtClean="0"/>
              <a:t>16/06/2022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1FBB1-7557-4214-9C69-8E4540BA0A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50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4C927-1A41-4CBB-94F7-A52FCE47A2D3}" type="datetimeFigureOut">
              <a:rPr lang="fr-FR" smtClean="0"/>
              <a:t>16/06/2022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1FBB1-7557-4214-9C69-8E4540BA0A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404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4C927-1A41-4CBB-94F7-A52FCE47A2D3}" type="datetimeFigureOut">
              <a:rPr lang="fr-FR" smtClean="0"/>
              <a:t>16/06/2022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1FBB1-7557-4214-9C69-8E4540BA0A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205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4C927-1A41-4CBB-94F7-A52FCE47A2D3}" type="datetimeFigureOut">
              <a:rPr lang="fr-FR" smtClean="0"/>
              <a:t>16/06/2022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1FBB1-7557-4214-9C69-8E4540BA0A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614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4C927-1A41-4CBB-94F7-A52FCE47A2D3}" type="datetimeFigureOut">
              <a:rPr lang="fr-FR" smtClean="0"/>
              <a:t>16/06/2022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1FBB1-7557-4214-9C69-8E4540BA0A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16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4C927-1A41-4CBB-94F7-A52FCE47A2D3}" type="datetimeFigureOut">
              <a:rPr lang="fr-FR" smtClean="0"/>
              <a:t>16/06/2022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1FBB1-7557-4214-9C69-8E4540BA0A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64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4C927-1A41-4CBB-94F7-A52FCE47A2D3}" type="datetimeFigureOut">
              <a:rPr lang="fr-FR" smtClean="0"/>
              <a:t>16/06/2022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1FBB1-7557-4214-9C69-8E4540BA0A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4527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4C927-1A41-4CBB-94F7-A52FCE47A2D3}" type="datetimeFigureOut">
              <a:rPr lang="fr-FR" smtClean="0"/>
              <a:t>16/06/2022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1FBB1-7557-4214-9C69-8E4540BA0A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62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4C927-1A41-4CBB-94F7-A52FCE47A2D3}" type="datetimeFigureOut">
              <a:rPr lang="fr-FR" smtClean="0"/>
              <a:t>16/06/2022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1FBB1-7557-4214-9C69-8E4540BA0A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479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4C927-1A41-4CBB-94F7-A52FCE47A2D3}" type="datetimeFigureOut">
              <a:rPr lang="fr-FR" smtClean="0"/>
              <a:t>16/06/2022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1FBB1-7557-4214-9C69-8E4540BA0A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0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mailto:newsletter@communication.mericq.f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9D210E-3388-50F3-0FCD-AB716B8D605E}"/>
              </a:ext>
            </a:extLst>
          </p:cNvPr>
          <p:cNvSpPr/>
          <p:nvPr/>
        </p:nvSpPr>
        <p:spPr>
          <a:xfrm>
            <a:off x="514350" y="1798320"/>
            <a:ext cx="6023610" cy="2499360"/>
          </a:xfrm>
          <a:prstGeom prst="rect">
            <a:avLst/>
          </a:prstGeom>
          <a:solidFill>
            <a:srgbClr val="001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88D6E55-11AA-5157-672F-B07CF3573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289559"/>
            <a:ext cx="5829300" cy="424462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u="sng" dirty="0">
                <a:solidFill>
                  <a:schemeClr val="bg1"/>
                </a:solidFill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de campagne</a:t>
            </a:r>
            <a:r>
              <a:rPr lang="fr-FR" sz="2400" dirty="0">
                <a:solidFill>
                  <a:schemeClr val="bg1"/>
                </a:solidFill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</a:t>
            </a:r>
            <a:r>
              <a:rPr lang="fr-FR" sz="2400" b="1" dirty="0">
                <a:solidFill>
                  <a:schemeClr val="bg1"/>
                </a:solidFill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Campagne ONE-SHOT</a:t>
            </a:r>
            <a:br>
              <a:rPr lang="fr-FR" sz="2400" dirty="0">
                <a:solidFill>
                  <a:schemeClr val="bg1"/>
                </a:solidFill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fr-F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400" u="sng" dirty="0">
                <a:solidFill>
                  <a:schemeClr val="bg1"/>
                </a:solidFill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E-mail</a:t>
            </a:r>
            <a:r>
              <a:rPr lang="fr-FR" sz="2400" dirty="0">
                <a:solidFill>
                  <a:schemeClr val="bg1"/>
                </a:solidFill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Newsletter institutionnelle</a:t>
            </a:r>
            <a:br>
              <a:rPr lang="fr-F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400" u="sng" dirty="0">
                <a:solidFill>
                  <a:schemeClr val="bg1"/>
                </a:solidFill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Ciblage</a:t>
            </a:r>
            <a:r>
              <a:rPr lang="fr-FR" sz="2400" dirty="0">
                <a:solidFill>
                  <a:schemeClr val="bg1"/>
                </a:solidFill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 Statut = client</a:t>
            </a:r>
            <a:br>
              <a:rPr lang="fr-F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62C9B1-BF6B-FAB9-919C-F0D64B7DA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4998720"/>
            <a:ext cx="5143500" cy="6903721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u="sng" dirty="0"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Articulation du contenu</a:t>
            </a:r>
            <a:r>
              <a:rPr lang="fr-FR" sz="1800" dirty="0"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Ropa Soft Pro" panose="020B0504020101010102" pitchFamily="34" charset="0"/>
              <a:buChar char="-"/>
            </a:pPr>
            <a:r>
              <a:rPr lang="fr-FR" sz="1800" dirty="0"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Pré-header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Ropa Soft Pro" panose="020B0504020101010102" pitchFamily="34" charset="0"/>
              <a:buChar char="-"/>
            </a:pPr>
            <a:r>
              <a:rPr lang="fr-FR" sz="1800" dirty="0"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Lien miroir 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Ropa Soft Pro" panose="020B0504020101010102" pitchFamily="34" charset="0"/>
              <a:buChar char="-"/>
            </a:pPr>
            <a:r>
              <a:rPr lang="fr-FR" sz="1800" dirty="0"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Logo </a:t>
            </a:r>
            <a:r>
              <a:rPr lang="fr-FR" sz="1800" dirty="0" err="1"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Mericq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Ropa Soft Pro" panose="020B0504020101010102" pitchFamily="34" charset="0"/>
              <a:buChar char="-"/>
            </a:pPr>
            <a:r>
              <a:rPr lang="fr-FR" sz="1800" dirty="0"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Visuel immersif filière marée + titre accrocheur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Ropa Soft Pro" panose="020B0504020101010102" pitchFamily="34" charset="0"/>
              <a:buChar char="-"/>
            </a:pPr>
            <a:r>
              <a:rPr lang="fr-FR" sz="1800" dirty="0"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Texte introductif 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Ropa Soft Pro" panose="020B0504020101010102" pitchFamily="34" charset="0"/>
              <a:buChar char="-"/>
            </a:pPr>
            <a:r>
              <a:rPr lang="fr-FR" sz="1800" dirty="0"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 1 : Au plus proche de la ressource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Ropa Soft Pro" panose="020B0504020101010102" pitchFamily="34" charset="0"/>
              <a:buChar char="-"/>
            </a:pPr>
            <a:r>
              <a:rPr lang="fr-FR" sz="1800" dirty="0"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 2 : Le produit de la saison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Ropa Soft Pro" panose="020B0504020101010102" pitchFamily="34" charset="0"/>
              <a:buChar char="-"/>
            </a:pPr>
            <a:r>
              <a:rPr lang="fr-FR" sz="1800" dirty="0"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 3 : Un métier d’expertise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Ropa Soft Pro" panose="020B0504020101010102" pitchFamily="34" charset="0"/>
              <a:buChar char="-"/>
            </a:pPr>
            <a:r>
              <a:rPr lang="fr-FR" sz="1800" dirty="0"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 4 : Ça bouge dans la marée</a:t>
            </a:r>
          </a:p>
          <a:p>
            <a:pPr marL="342900" lvl="0" indent="-342900">
              <a:lnSpc>
                <a:spcPct val="107000"/>
              </a:lnSpc>
              <a:buFont typeface="Ropa Soft Pro" panose="020B0504020101010102" pitchFamily="34" charset="0"/>
              <a:buChar char="-"/>
            </a:pPr>
            <a:r>
              <a:rPr lang="fr-FR" dirty="0"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chiffre clé</a:t>
            </a:r>
          </a:p>
          <a:p>
            <a:pPr marL="342900" lvl="0" indent="-342900">
              <a:lnSpc>
                <a:spcPct val="107000"/>
              </a:lnSpc>
              <a:buFont typeface="Ropa Soft Pro" panose="020B0504020101010102" pitchFamily="34" charset="0"/>
              <a:buChar char="-"/>
            </a:pPr>
            <a:r>
              <a:rPr lang="fr-FR" sz="1800" dirty="0"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Triptyque vision + signature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Ropa Soft Pro" panose="020B0504020101010102" pitchFamily="34" charset="0"/>
              <a:buChar char="-"/>
            </a:pPr>
            <a:r>
              <a:rPr lang="fr-FR" sz="1800" dirty="0" err="1"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Footer</a:t>
            </a:r>
            <a:r>
              <a:rPr lang="fr-FR" sz="1800" dirty="0"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Social Media – sit</a:t>
            </a:r>
            <a:r>
              <a:rPr lang="fr-FR" dirty="0"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web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Ropa Soft Pro" panose="020B0504020101010102" pitchFamily="34" charset="0"/>
              <a:buChar char="-"/>
            </a:pPr>
            <a:r>
              <a:rPr lang="fr-FR" sz="1800" dirty="0"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Ajout de l’adresse email au carnet d’adresses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Ropa Soft Pro" panose="020B0504020101010102" pitchFamily="34" charset="0"/>
              <a:buChar char="-"/>
            </a:pPr>
            <a:r>
              <a:rPr lang="fr-FR" sz="1800" dirty="0"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Texte obligatoire RGPD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Ropa Soft Pro" panose="020B0504020101010102" pitchFamily="34" charset="0"/>
              <a:buChar char="-"/>
            </a:pPr>
            <a:r>
              <a:rPr lang="fr-FR" sz="1800" dirty="0">
                <a:effectLst/>
                <a:latin typeface="Ropa Soft Pro" panose="020B0504020101010102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 de désinscription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6214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F45BE9B-0F63-3EE7-6ECD-70B245902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58202"/>
            <a:ext cx="5143500" cy="682977"/>
          </a:xfrm>
        </p:spPr>
        <p:txBody>
          <a:bodyPr/>
          <a:lstStyle/>
          <a:p>
            <a:r>
              <a:rPr lang="fr-FR" sz="1600" dirty="0">
                <a:latin typeface="Ropa Soft Pro" panose="020B0504020101010102" pitchFamily="34" charset="0"/>
                <a:cs typeface="Ropa Soft Pro" panose="020B0504020101010102" pitchFamily="34" charset="0"/>
              </a:rPr>
              <a:t>Pré-header</a:t>
            </a:r>
          </a:p>
          <a:p>
            <a:r>
              <a:rPr lang="fr-FR" sz="1600" dirty="0">
                <a:latin typeface="Ropa Soft Pro" panose="020B0504020101010102" pitchFamily="34" charset="0"/>
                <a:cs typeface="Ropa Soft Pro" panose="020B0504020101010102" pitchFamily="34" charset="0"/>
              </a:rPr>
              <a:t>Lien miroir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662EB3F9-0500-32A7-3F50-54A33243C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0" y="560592"/>
            <a:ext cx="2621280" cy="902280"/>
          </a:xfrm>
          <a:prstGeom prst="rect">
            <a:avLst/>
          </a:prstGeom>
        </p:spPr>
      </p:pic>
      <p:pic>
        <p:nvPicPr>
          <p:cNvPr id="7" name="Image 6" descr="Une image contenant personne, jaune&#10;&#10;Description générée automatiquement">
            <a:extLst>
              <a:ext uri="{FF2B5EF4-FFF2-40B4-BE49-F238E27FC236}">
                <a16:creationId xmlns:a16="http://schemas.microsoft.com/office/drawing/2014/main" id="{37CCE59B-D81F-C305-BC72-C4A920424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26630" y="7113118"/>
            <a:ext cx="4076700" cy="2717800"/>
          </a:xfrm>
          <a:prstGeom prst="rect">
            <a:avLst/>
          </a:prstGeom>
        </p:spPr>
      </p:pic>
      <p:pic>
        <p:nvPicPr>
          <p:cNvPr id="10" name="Image 9" descr="Une image contenant salamandre, orange&#10;&#10;Description générée automatiquement">
            <a:extLst>
              <a:ext uri="{FF2B5EF4-FFF2-40B4-BE49-F238E27FC236}">
                <a16:creationId xmlns:a16="http://schemas.microsoft.com/office/drawing/2014/main" id="{78B6AE7F-7577-C009-2C7A-8538B448EF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8" r="25000" b="11900"/>
          <a:stretch/>
        </p:blipFill>
        <p:spPr>
          <a:xfrm>
            <a:off x="1329690" y="1462872"/>
            <a:ext cx="4507230" cy="3962568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F7281B98-8B63-CC81-136E-5ACDA7C2583B}"/>
              </a:ext>
            </a:extLst>
          </p:cNvPr>
          <p:cNvSpPr txBox="1">
            <a:spLocks/>
          </p:cNvSpPr>
          <p:nvPr/>
        </p:nvSpPr>
        <p:spPr>
          <a:xfrm>
            <a:off x="1436370" y="1663532"/>
            <a:ext cx="2526030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600" dirty="0">
                <a:solidFill>
                  <a:schemeClr val="bg1"/>
                </a:solidFill>
                <a:latin typeface="Montserrat Black" panose="00000A00000000000000" pitchFamily="2" charset="0"/>
                <a:cs typeface="Ropa Soft Pro" panose="020B0504020101010102" pitchFamily="34" charset="0"/>
              </a:rPr>
              <a:t>GARDONS </a:t>
            </a:r>
          </a:p>
          <a:p>
            <a:pPr algn="l"/>
            <a:r>
              <a:rPr lang="fr-FR" sz="3600" dirty="0">
                <a:solidFill>
                  <a:schemeClr val="bg1"/>
                </a:solidFill>
                <a:latin typeface="Montserrat Black" panose="00000A00000000000000" pitchFamily="2" charset="0"/>
                <a:cs typeface="Ropa Soft Pro" panose="020B0504020101010102" pitchFamily="34" charset="0"/>
              </a:rPr>
              <a:t>LA </a:t>
            </a:r>
          </a:p>
          <a:p>
            <a:pPr algn="l"/>
            <a:r>
              <a:rPr lang="fr-FR" sz="3600" dirty="0">
                <a:solidFill>
                  <a:schemeClr val="accent2"/>
                </a:solidFill>
                <a:latin typeface="Montserrat Black" panose="00000A00000000000000" pitchFamily="2" charset="0"/>
                <a:cs typeface="Ropa Soft Pro" panose="020B0504020101010102" pitchFamily="34" charset="0"/>
              </a:rPr>
              <a:t>PÊCHE !</a:t>
            </a:r>
          </a:p>
          <a:p>
            <a:endParaRPr lang="fr-FR" sz="2600" dirty="0">
              <a:latin typeface="Montserrat Black" panose="00000A00000000000000" pitchFamily="2" charset="0"/>
              <a:cs typeface="Ropa Soft Pro" panose="020B0504020101010102" pitchFamily="34" charset="0"/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59F1A240-5A51-27B2-63CE-6489AF99E989}"/>
              </a:ext>
            </a:extLst>
          </p:cNvPr>
          <p:cNvSpPr txBox="1">
            <a:spLocks/>
          </p:cNvSpPr>
          <p:nvPr/>
        </p:nvSpPr>
        <p:spPr>
          <a:xfrm>
            <a:off x="1011555" y="5859863"/>
            <a:ext cx="5143500" cy="1140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Lorem ipsum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dolor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sit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amet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,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consectetur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adipiscing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elit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,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sed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do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eiusmod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tempor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incididunt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ut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labore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et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dolore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magna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aliqua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.</a:t>
            </a:r>
          </a:p>
          <a:p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Ut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enim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ad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minim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veniam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,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quis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nostrud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exercitation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ullamco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laboris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nisi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ut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aliquip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ex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ea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commodo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consequat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endParaRPr lang="fr-FR" sz="1600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1553F885-7748-7900-360E-0E2937F42E9D}"/>
              </a:ext>
            </a:extLst>
          </p:cNvPr>
          <p:cNvSpPr txBox="1">
            <a:spLocks/>
          </p:cNvSpPr>
          <p:nvPr/>
        </p:nvSpPr>
        <p:spPr>
          <a:xfrm>
            <a:off x="3623311" y="7482449"/>
            <a:ext cx="3063240" cy="385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Au plus proche de la ressource</a:t>
            </a:r>
          </a:p>
          <a:p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Lorem ipsum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dolor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sit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amet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,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consectetur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adipiscing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elit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,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sed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do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eiusmod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tempor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incididunt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ut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labore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et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dolore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magna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aliqua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. Ut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enim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ad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minim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veniam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,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quis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nostrud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exercitation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ullamco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laboris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nisi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ut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aliquip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ex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ea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commodo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consequat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. Duis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aute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irure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dolor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in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reprehenderit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in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voluptate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velit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esse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cillum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dolore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eu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fugiat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nulla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pariatur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.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Excepteur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sint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occaecat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cupidatat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non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proident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,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sunt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in culpa qui officia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deserunt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mollit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anim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id est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laborum</a:t>
            </a:r>
            <a:endParaRPr lang="fr-FR" dirty="0">
              <a:latin typeface="Ropa Soft Pro" panose="020B0504020101010102" pitchFamily="34" charset="0"/>
              <a:cs typeface="Ropa Soft Pro" panose="020B0504020101010102" pitchFamily="34" charset="0"/>
            </a:endParaRPr>
          </a:p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BEC89E5-7CEC-F409-353C-D1CF589F1B67}"/>
              </a:ext>
            </a:extLst>
          </p:cNvPr>
          <p:cNvSpPr txBox="1"/>
          <p:nvPr/>
        </p:nvSpPr>
        <p:spPr>
          <a:xfrm>
            <a:off x="3962400" y="10970843"/>
            <a:ext cx="2385062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opa Soft Pro" panose="020B0504020101010102" pitchFamily="34" charset="0"/>
                <a:cs typeface="Ropa Soft Pro" panose="020B0504020101010102" pitchFamily="34" charset="0"/>
              </a:rPr>
              <a:t>Je remonte à la source</a:t>
            </a:r>
          </a:p>
        </p:txBody>
      </p:sp>
      <p:pic>
        <p:nvPicPr>
          <p:cNvPr id="17" name="Image 16" descr="Une image contenant eau, bateau, extérieur, ciel&#10;&#10;Description générée automatiquement">
            <a:extLst>
              <a:ext uri="{FF2B5EF4-FFF2-40B4-BE49-F238E27FC236}">
                <a16:creationId xmlns:a16="http://schemas.microsoft.com/office/drawing/2014/main" id="{79870777-CF4B-47D2-4EF4-5C43D160CB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r="23794"/>
          <a:stretch/>
        </p:blipFill>
        <p:spPr>
          <a:xfrm>
            <a:off x="206429" y="7612931"/>
            <a:ext cx="3404761" cy="359676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CCCDA3C-D817-709B-6CD2-211A98A2C172}"/>
              </a:ext>
            </a:extLst>
          </p:cNvPr>
          <p:cNvSpPr txBox="1"/>
          <p:nvPr/>
        </p:nvSpPr>
        <p:spPr>
          <a:xfrm>
            <a:off x="242624" y="9693570"/>
            <a:ext cx="287854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n>
                  <a:solidFill>
                    <a:srgbClr val="F57E38"/>
                  </a:solidFill>
                </a:ln>
                <a:solidFill>
                  <a:schemeClr val="bg1"/>
                </a:solidFill>
                <a:latin typeface="Montserrat Black" panose="00000A00000000000000" pitchFamily="2" charset="0"/>
                <a:cs typeface="Poppins Black" panose="00000A00000000000000" pitchFamily="2" charset="0"/>
              </a:rPr>
              <a:t>UN</a:t>
            </a:r>
          </a:p>
          <a:p>
            <a:r>
              <a:rPr lang="fr-FR" sz="2800" dirty="0">
                <a:ln>
                  <a:solidFill>
                    <a:srgbClr val="F57E38"/>
                  </a:solidFill>
                </a:ln>
                <a:solidFill>
                  <a:schemeClr val="bg1"/>
                </a:solidFill>
                <a:latin typeface="Montserrat Black" panose="00000A00000000000000" pitchFamily="2" charset="0"/>
                <a:cs typeface="Poppins Black" panose="00000A00000000000000" pitchFamily="2" charset="0"/>
              </a:rPr>
              <a:t>SOURCING</a:t>
            </a:r>
          </a:p>
          <a:p>
            <a:r>
              <a:rPr lang="fr-FR" sz="3300" dirty="0">
                <a:solidFill>
                  <a:schemeClr val="bg1"/>
                </a:solidFill>
                <a:latin typeface="Montserrat Black" panose="00000A00000000000000" pitchFamily="2" charset="0"/>
                <a:cs typeface="Ropa Soft Pro" panose="020B0504020101010102" pitchFamily="34" charset="0"/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3857562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personne, jaune&#10;&#10;Description générée automatiquement">
            <a:extLst>
              <a:ext uri="{FF2B5EF4-FFF2-40B4-BE49-F238E27FC236}">
                <a16:creationId xmlns:a16="http://schemas.microsoft.com/office/drawing/2014/main" id="{37CCE59B-D81F-C305-BC72-C4A920424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4"/>
          <a:stretch/>
        </p:blipFill>
        <p:spPr>
          <a:xfrm>
            <a:off x="397976" y="4919688"/>
            <a:ext cx="3122743" cy="3155931"/>
          </a:xfrm>
          <a:prstGeom prst="rect">
            <a:avLst/>
          </a:prstGeom>
        </p:spPr>
      </p:pic>
      <p:sp>
        <p:nvSpPr>
          <p:cNvPr id="12" name="Sous-titre 2">
            <a:extLst>
              <a:ext uri="{FF2B5EF4-FFF2-40B4-BE49-F238E27FC236}">
                <a16:creationId xmlns:a16="http://schemas.microsoft.com/office/drawing/2014/main" id="{1553F885-7748-7900-360E-0E2937F42E9D}"/>
              </a:ext>
            </a:extLst>
          </p:cNvPr>
          <p:cNvSpPr txBox="1">
            <a:spLocks/>
          </p:cNvSpPr>
          <p:nvPr/>
        </p:nvSpPr>
        <p:spPr>
          <a:xfrm>
            <a:off x="365760" y="609209"/>
            <a:ext cx="3063240" cy="385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Cette saison, c’est ta saison !</a:t>
            </a:r>
          </a:p>
          <a:p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Lorem ipsum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dolor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sit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amet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,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consectetur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adipiscing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elit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,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sed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do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eiusmod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tempor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incididunt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ut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labore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et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dolore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magna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aliqua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. Ut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enim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ad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minim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veniam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,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quis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nostrud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exercitation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ullamco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laboris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nisi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ut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aliquip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ex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ea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commodo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consequat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. Duis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aute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irure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dolor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in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reprehenderit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in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voluptate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velit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esse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cillum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dolore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eu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fugiat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nulla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pariatur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.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Excepteur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sint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occaecat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cupidatat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non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proident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,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sunt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in culpa qui officia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deserunt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mollit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anim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id est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laborum</a:t>
            </a:r>
            <a:endParaRPr lang="fr-FR" dirty="0">
              <a:latin typeface="Ropa Soft Pro" panose="020B0504020101010102" pitchFamily="34" charset="0"/>
              <a:cs typeface="Ropa Soft Pro" panose="020B0504020101010102" pitchFamily="34" charset="0"/>
            </a:endParaRPr>
          </a:p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BEC89E5-7CEC-F409-353C-D1CF589F1B67}"/>
              </a:ext>
            </a:extLst>
          </p:cNvPr>
          <p:cNvSpPr txBox="1"/>
          <p:nvPr/>
        </p:nvSpPr>
        <p:spPr>
          <a:xfrm>
            <a:off x="475801" y="4112842"/>
            <a:ext cx="2843158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opa Soft Pro" panose="020B0504020101010102" pitchFamily="34" charset="0"/>
                <a:cs typeface="Ropa Soft Pro" panose="020B0504020101010102" pitchFamily="34" charset="0"/>
              </a:rPr>
              <a:t>Je découvre la star du moment</a:t>
            </a:r>
          </a:p>
        </p:txBody>
      </p:sp>
      <p:pic>
        <p:nvPicPr>
          <p:cNvPr id="9" name="Image 8" descr="Une image contenant alimentation, intérieur, en-cas&#10;&#10;Description générée automatiquement">
            <a:extLst>
              <a:ext uri="{FF2B5EF4-FFF2-40B4-BE49-F238E27FC236}">
                <a16:creationId xmlns:a16="http://schemas.microsoft.com/office/drawing/2014/main" id="{6A5F0DB1-DC40-D08A-CA2A-485EB2D39D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2" r="25333"/>
          <a:stretch/>
        </p:blipFill>
        <p:spPr>
          <a:xfrm>
            <a:off x="3548007" y="609209"/>
            <a:ext cx="3150476" cy="3857725"/>
          </a:xfrm>
          <a:prstGeom prst="rect">
            <a:avLst/>
          </a:prstGeom>
        </p:spPr>
      </p:pic>
      <p:sp>
        <p:nvSpPr>
          <p:cNvPr id="16" name="Sous-titre 2">
            <a:extLst>
              <a:ext uri="{FF2B5EF4-FFF2-40B4-BE49-F238E27FC236}">
                <a16:creationId xmlns:a16="http://schemas.microsoft.com/office/drawing/2014/main" id="{E7D41F50-78B5-C387-0CA5-8D8D369B0573}"/>
              </a:ext>
            </a:extLst>
          </p:cNvPr>
          <p:cNvSpPr txBox="1">
            <a:spLocks/>
          </p:cNvSpPr>
          <p:nvPr/>
        </p:nvSpPr>
        <p:spPr>
          <a:xfrm>
            <a:off x="3635243" y="4876409"/>
            <a:ext cx="3063240" cy="385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Un métier d’expertise</a:t>
            </a:r>
          </a:p>
          <a:p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Lorem ipsum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dolor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sit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amet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,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consectetur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adipiscing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elit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,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sed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do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eiusmod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tempor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incididunt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ut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labore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et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dolore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magna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aliqua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. Ut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enim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ad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minim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veniam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,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quis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nostrud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exercitation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ullamco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laboris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nisi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ut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aliquip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ex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ea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commodo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consequat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. Duis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aute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irure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dolor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in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reprehenderit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in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voluptate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velit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esse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cillum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dolore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eu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fugiat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nulla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pariatur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. 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6B68EC6-188A-51B9-B8C4-403AC792D4B9}"/>
              </a:ext>
            </a:extLst>
          </p:cNvPr>
          <p:cNvSpPr txBox="1"/>
          <p:nvPr/>
        </p:nvSpPr>
        <p:spPr>
          <a:xfrm>
            <a:off x="3974332" y="7724723"/>
            <a:ext cx="2385062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opa Soft Pro" panose="020B0504020101010102" pitchFamily="34" charset="0"/>
                <a:cs typeface="Ropa Soft Pro" panose="020B0504020101010102" pitchFamily="34" charset="0"/>
              </a:rPr>
              <a:t>Je  découvre maintenant</a:t>
            </a: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8FDE550B-490B-583D-E4B4-8D1AA9F9B0C8}"/>
              </a:ext>
            </a:extLst>
          </p:cNvPr>
          <p:cNvSpPr txBox="1">
            <a:spLocks/>
          </p:cNvSpPr>
          <p:nvPr/>
        </p:nvSpPr>
        <p:spPr>
          <a:xfrm>
            <a:off x="342955" y="8227252"/>
            <a:ext cx="3063240" cy="385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Ca bouge dans la marée !</a:t>
            </a:r>
          </a:p>
          <a:p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Lorem ipsum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dolor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sit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amet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,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consectetur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adipiscing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elit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,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sed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do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eiusmod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tempor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incididunt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ut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labore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et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dolore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magna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aliqua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. Ut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enim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ad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minim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veniam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,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quis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nostrud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exercitation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ullamco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laboris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nisi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ut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aliquip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ex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ea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commodo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consequat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. Duis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aute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irure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dolor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in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reprehenderit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in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voluptate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velit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esse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cillum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dolore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eu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fugiat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nulla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pariatur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.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Excepteur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sint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occaecat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cupidatat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non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proident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,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sunt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in culpa qui officia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deserunt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mollit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anim</a:t>
            </a:r>
            <a:r>
              <a:rPr lang="fr-FR" sz="16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id est </a:t>
            </a:r>
            <a:r>
              <a:rPr lang="fr-FR" sz="16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laborum</a:t>
            </a:r>
            <a:endParaRPr lang="fr-FR" dirty="0">
              <a:latin typeface="Ropa Soft Pro" panose="020B0504020101010102" pitchFamily="34" charset="0"/>
              <a:cs typeface="Ropa Soft Pro" panose="020B0504020101010102" pitchFamily="34" charset="0"/>
            </a:endParaRPr>
          </a:p>
          <a:p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A81B7E3-127E-D5A6-B352-3CE85608A3EB}"/>
              </a:ext>
            </a:extLst>
          </p:cNvPr>
          <p:cNvSpPr txBox="1"/>
          <p:nvPr/>
        </p:nvSpPr>
        <p:spPr>
          <a:xfrm>
            <a:off x="452996" y="11730885"/>
            <a:ext cx="2843158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opa Soft Pro" panose="020B0504020101010102" pitchFamily="34" charset="0"/>
                <a:cs typeface="Ropa Soft Pro" panose="020B0504020101010102" pitchFamily="34" charset="0"/>
              </a:rPr>
              <a:t>Je  veux tout savoir</a:t>
            </a:r>
          </a:p>
        </p:txBody>
      </p:sp>
      <p:pic>
        <p:nvPicPr>
          <p:cNvPr id="23" name="Image 22" descr="Une image contenant personne, jaune&#10;&#10;Description générée automatiquement">
            <a:extLst>
              <a:ext uri="{FF2B5EF4-FFF2-40B4-BE49-F238E27FC236}">
                <a16:creationId xmlns:a16="http://schemas.microsoft.com/office/drawing/2014/main" id="{4859EC40-0DD1-CC56-EF53-BB97C49BF4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95"/>
          <a:stretch/>
        </p:blipFill>
        <p:spPr>
          <a:xfrm>
            <a:off x="-6622815" y="8094055"/>
            <a:ext cx="2953199" cy="3147924"/>
          </a:xfrm>
          <a:prstGeom prst="rect">
            <a:avLst/>
          </a:prstGeom>
        </p:spPr>
      </p:pic>
      <p:pic>
        <p:nvPicPr>
          <p:cNvPr id="14" name="Image 13" descr="Une image contenant extérieur&#10;&#10;Description générée automatiquement">
            <a:extLst>
              <a:ext uri="{FF2B5EF4-FFF2-40B4-BE49-F238E27FC236}">
                <a16:creationId xmlns:a16="http://schemas.microsoft.com/office/drawing/2014/main" id="{4EA90A42-0560-9562-1148-F28FA3D361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7" t="30142" r="59498"/>
          <a:stretch/>
        </p:blipFill>
        <p:spPr>
          <a:xfrm flipH="1">
            <a:off x="3635243" y="8227252"/>
            <a:ext cx="3136636" cy="3857726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D43F4165-AE55-92BF-E263-8B554DA095B8}"/>
              </a:ext>
            </a:extLst>
          </p:cNvPr>
          <p:cNvSpPr txBox="1"/>
          <p:nvPr/>
        </p:nvSpPr>
        <p:spPr>
          <a:xfrm>
            <a:off x="3185160" y="2981663"/>
            <a:ext cx="3513323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300" dirty="0">
                <a:solidFill>
                  <a:schemeClr val="bg1"/>
                </a:solidFill>
                <a:latin typeface="Montserrat Black" panose="00000A00000000000000" pitchFamily="2" charset="0"/>
                <a:cs typeface="Ropa Soft Pro" panose="020B0504020101010102" pitchFamily="34" charset="0"/>
              </a:rPr>
              <a:t>LA NOIX </a:t>
            </a:r>
          </a:p>
          <a:p>
            <a:pPr algn="r"/>
            <a:r>
              <a:rPr lang="fr-FR" sz="2800" dirty="0">
                <a:ln>
                  <a:solidFill>
                    <a:srgbClr val="F57E38"/>
                  </a:solidFill>
                </a:ln>
                <a:solidFill>
                  <a:schemeClr val="bg1"/>
                </a:solidFill>
                <a:latin typeface="Montserrat Black" panose="00000A00000000000000" pitchFamily="2" charset="0"/>
                <a:cs typeface="Poppins Black" panose="00000A00000000000000" pitchFamily="2" charset="0"/>
              </a:rPr>
              <a:t>DE </a:t>
            </a:r>
          </a:p>
          <a:p>
            <a:pPr algn="r"/>
            <a:r>
              <a:rPr lang="fr-FR" sz="2800" dirty="0">
                <a:ln>
                  <a:solidFill>
                    <a:srgbClr val="F57E38"/>
                  </a:solidFill>
                </a:ln>
                <a:solidFill>
                  <a:schemeClr val="bg1"/>
                </a:solidFill>
                <a:latin typeface="Montserrat Black" panose="00000A00000000000000" pitchFamily="2" charset="0"/>
                <a:cs typeface="Poppins Black" panose="00000A00000000000000" pitchFamily="2" charset="0"/>
              </a:rPr>
              <a:t>ST-JACQUES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AD32922-31B6-D6AA-9110-826F01DF1E52}"/>
              </a:ext>
            </a:extLst>
          </p:cNvPr>
          <p:cNvSpPr txBox="1"/>
          <p:nvPr/>
        </p:nvSpPr>
        <p:spPr>
          <a:xfrm>
            <a:off x="-328163" y="5836890"/>
            <a:ext cx="35133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dirty="0">
                <a:ln>
                  <a:solidFill>
                    <a:srgbClr val="F57E38"/>
                  </a:solidFill>
                </a:ln>
                <a:solidFill>
                  <a:schemeClr val="bg1"/>
                </a:solidFill>
                <a:latin typeface="Montserrat Black" panose="00000A00000000000000" pitchFamily="2" charset="0"/>
                <a:cs typeface="Poppins Black" panose="00000A00000000000000" pitchFamily="2" charset="0"/>
              </a:rPr>
              <a:t>« Mon amour </a:t>
            </a:r>
          </a:p>
          <a:p>
            <a:pPr algn="r"/>
            <a:r>
              <a:rPr lang="fr-FR" sz="2800" dirty="0">
                <a:ln>
                  <a:solidFill>
                    <a:srgbClr val="F57E38"/>
                  </a:solidFill>
                </a:ln>
                <a:solidFill>
                  <a:schemeClr val="bg1"/>
                </a:solidFill>
                <a:latin typeface="Montserrat Black" panose="00000A00000000000000" pitchFamily="2" charset="0"/>
                <a:cs typeface="Poppins Black" panose="00000A00000000000000" pitchFamily="2" charset="0"/>
              </a:rPr>
              <a:t>du produit au quotidien »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25E232F-61AF-479E-5722-E57B698A1C32}"/>
              </a:ext>
            </a:extLst>
          </p:cNvPr>
          <p:cNvSpPr txBox="1"/>
          <p:nvPr/>
        </p:nvSpPr>
        <p:spPr>
          <a:xfrm>
            <a:off x="3635243" y="10546095"/>
            <a:ext cx="313663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dirty="0">
                <a:ln>
                  <a:solidFill>
                    <a:srgbClr val="F57E38"/>
                  </a:solidFill>
                </a:ln>
                <a:solidFill>
                  <a:schemeClr val="bg1"/>
                </a:solidFill>
                <a:latin typeface="Montserrat Black" panose="00000A00000000000000" pitchFamily="2" charset="0"/>
                <a:cs typeface="Poppins Black" panose="00000A00000000000000" pitchFamily="2" charset="0"/>
              </a:rPr>
              <a:t>LA </a:t>
            </a:r>
          </a:p>
          <a:p>
            <a:pPr algn="r"/>
            <a:r>
              <a:rPr lang="fr-FR" sz="2800" dirty="0">
                <a:ln>
                  <a:solidFill>
                    <a:srgbClr val="F57E38"/>
                  </a:solidFill>
                </a:ln>
                <a:solidFill>
                  <a:schemeClr val="bg1"/>
                </a:solidFill>
                <a:latin typeface="Montserrat Black" panose="00000A00000000000000" pitchFamily="2" charset="0"/>
                <a:cs typeface="Poppins Black" panose="00000A00000000000000" pitchFamily="2" charset="0"/>
              </a:rPr>
              <a:t>NOUVELLE LOI</a:t>
            </a:r>
            <a:r>
              <a:rPr lang="fr-FR" sz="3300" dirty="0">
                <a:solidFill>
                  <a:schemeClr val="bg1"/>
                </a:solidFill>
                <a:latin typeface="Montserrat Black" panose="00000A00000000000000" pitchFamily="2" charset="0"/>
                <a:cs typeface="Ropa Soft Pro" panose="020B0504020101010102" pitchFamily="34" charset="0"/>
              </a:rPr>
              <a:t> </a:t>
            </a:r>
          </a:p>
          <a:p>
            <a:pPr algn="r"/>
            <a:r>
              <a:rPr lang="fr-FR" sz="3300" dirty="0">
                <a:solidFill>
                  <a:schemeClr val="bg1"/>
                </a:solidFill>
                <a:latin typeface="Montserrat Black" panose="00000A00000000000000" pitchFamily="2" charset="0"/>
                <a:cs typeface="Ropa Soft Pro" panose="020B0504020101010102" pitchFamily="34" charset="0"/>
              </a:rPr>
              <a:t>CARBURANT</a:t>
            </a:r>
          </a:p>
        </p:txBody>
      </p:sp>
    </p:spTree>
    <p:extLst>
      <p:ext uri="{BB962C8B-B14F-4D97-AF65-F5344CB8AC3E}">
        <p14:creationId xmlns:p14="http://schemas.microsoft.com/office/powerpoint/2010/main" val="3823434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F45BE9B-0F63-3EE7-6ECD-70B245902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10021294"/>
            <a:ext cx="5143500" cy="682977"/>
          </a:xfrm>
        </p:spPr>
        <p:txBody>
          <a:bodyPr/>
          <a:lstStyle/>
          <a:p>
            <a:r>
              <a:rPr lang="fr-FR" sz="1600" dirty="0">
                <a:latin typeface="Ropa Soft Pro" panose="020B0504020101010102" pitchFamily="34" charset="0"/>
                <a:cs typeface="Ropa Soft Pro" panose="020B0504020101010102" pitchFamily="34" charset="0"/>
              </a:rPr>
              <a:t>Texte obligatoire RGPD</a:t>
            </a:r>
          </a:p>
          <a:p>
            <a:r>
              <a:rPr lang="fr-FR" sz="1600" dirty="0">
                <a:latin typeface="Ropa Soft Pro" panose="020B0504020101010102" pitchFamily="34" charset="0"/>
                <a:cs typeface="Ropa Soft Pro" panose="020B0504020101010102" pitchFamily="34" charset="0"/>
              </a:rPr>
              <a:t>Message de désinscription + lien de désinscription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F7281B98-8B63-CC81-136E-5ACDA7C2583B}"/>
              </a:ext>
            </a:extLst>
          </p:cNvPr>
          <p:cNvSpPr txBox="1">
            <a:spLocks/>
          </p:cNvSpPr>
          <p:nvPr/>
        </p:nvSpPr>
        <p:spPr>
          <a:xfrm>
            <a:off x="1943371" y="7366990"/>
            <a:ext cx="3257550" cy="531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rgbClr val="00133A"/>
                </a:solidFill>
                <a:latin typeface="Montserrat Black" panose="00000A00000000000000" pitchFamily="2" charset="0"/>
                <a:cs typeface="Ropa Soft Pro" panose="020B0504020101010102" pitchFamily="34" charset="0"/>
              </a:rPr>
              <a:t>Une marée d’avance.</a:t>
            </a:r>
          </a:p>
          <a:p>
            <a:endParaRPr lang="fr-FR" sz="2600" dirty="0">
              <a:latin typeface="Montserrat Black" panose="00000A00000000000000" pitchFamily="2" charset="0"/>
              <a:cs typeface="Ropa Soft Pro" panose="020B0504020101010102" pitchFamily="34" charset="0"/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59F1A240-5A51-27B2-63CE-6489AF99E989}"/>
              </a:ext>
            </a:extLst>
          </p:cNvPr>
          <p:cNvSpPr txBox="1">
            <a:spLocks/>
          </p:cNvSpPr>
          <p:nvPr/>
        </p:nvSpPr>
        <p:spPr>
          <a:xfrm>
            <a:off x="857250" y="9241448"/>
            <a:ext cx="5143500" cy="2242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Ajout de l’adresse email </a:t>
            </a:r>
            <a:r>
              <a:rPr lang="fr-FR" sz="1400" dirty="0">
                <a:solidFill>
                  <a:srgbClr val="000000"/>
                </a:solidFill>
                <a:latin typeface="Ropa Soft Pro" panose="020B0504020101010102" pitchFamily="34" charset="0"/>
                <a:cs typeface="Ropa Soft Pro" panose="020B0504020101010102" pitchFamily="34" charset="0"/>
                <a:hlinkClick r:id="rId2"/>
              </a:rPr>
              <a:t>newsletter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  <a:hlinkClick r:id="rId2"/>
              </a:rPr>
              <a:t>@communication</a:t>
            </a:r>
            <a:r>
              <a:rPr lang="fr-FR" sz="1400" dirty="0">
                <a:solidFill>
                  <a:srgbClr val="000000"/>
                </a:solidFill>
                <a:latin typeface="Ropa Soft Pro" panose="020B0504020101010102" pitchFamily="34" charset="0"/>
                <a:cs typeface="Ropa Soft Pro" panose="020B0504020101010102" pitchFamily="34" charset="0"/>
                <a:hlinkClick r:id="rId2"/>
              </a:rPr>
              <a:t>.mericq.fr</a:t>
            </a:r>
            <a:endParaRPr lang="fr-FR" sz="1400" dirty="0">
              <a:solidFill>
                <a:srgbClr val="000000"/>
              </a:solidFill>
              <a:latin typeface="Ropa Soft Pro" panose="020B0504020101010102" pitchFamily="34" charset="0"/>
              <a:cs typeface="Ropa Soft Pro" panose="020B0504020101010102" pitchFamily="34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Ropa Soft Pro" panose="020B0504020101010102" pitchFamily="34" charset="0"/>
                <a:cs typeface="Ropa Soft Pro" panose="020B0504020101010102" pitchFamily="34" charset="0"/>
              </a:rPr>
              <a:t> au carnet d’adresses…</a:t>
            </a:r>
            <a:endParaRPr lang="fr-FR" sz="1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33DF28A-9E6E-2A69-5CC0-E4A8629D2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036" b="-914"/>
          <a:stretch/>
        </p:blipFill>
        <p:spPr>
          <a:xfrm>
            <a:off x="2095776" y="8415634"/>
            <a:ext cx="591104" cy="461447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A8ED2E95-30A9-9F0B-A490-9B32E7520CD9}"/>
              </a:ext>
            </a:extLst>
          </p:cNvPr>
          <p:cNvSpPr txBox="1">
            <a:spLocks/>
          </p:cNvSpPr>
          <p:nvPr/>
        </p:nvSpPr>
        <p:spPr>
          <a:xfrm>
            <a:off x="1800225" y="8461603"/>
            <a:ext cx="5143500" cy="2242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Visitez </a:t>
            </a:r>
            <a:r>
              <a:rPr lang="fr-FR" b="0" i="0" u="sng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mericq.com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5602D62-8BF1-3D0D-A987-5B30209AB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66" y="8352897"/>
            <a:ext cx="591103" cy="591103"/>
          </a:xfrm>
          <a:prstGeom prst="rect">
            <a:avLst/>
          </a:prstGeom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BAEE0623-4E1F-F29F-DD70-8F88C2EDD3BA}"/>
              </a:ext>
            </a:extLst>
          </p:cNvPr>
          <p:cNvCxnSpPr/>
          <p:nvPr/>
        </p:nvCxnSpPr>
        <p:spPr>
          <a:xfrm>
            <a:off x="3266838" y="8352897"/>
            <a:ext cx="0" cy="5241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0B1B973-AB35-DE04-DB1B-38DB3578E499}"/>
              </a:ext>
            </a:extLst>
          </p:cNvPr>
          <p:cNvSpPr txBox="1"/>
          <p:nvPr/>
        </p:nvSpPr>
        <p:spPr>
          <a:xfrm>
            <a:off x="857250" y="6675274"/>
            <a:ext cx="16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0" i="0" dirty="0">
                <a:solidFill>
                  <a:srgbClr val="00133A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Lorem ipsum </a:t>
            </a:r>
            <a:r>
              <a:rPr lang="fr-FR" sz="1800" b="0" i="0" dirty="0" err="1">
                <a:solidFill>
                  <a:srgbClr val="00133A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dolor</a:t>
            </a:r>
            <a:r>
              <a:rPr lang="fr-FR" sz="1800" b="0" i="0" dirty="0">
                <a:solidFill>
                  <a:srgbClr val="00133A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800" b="0" i="0" dirty="0" err="1">
                <a:solidFill>
                  <a:srgbClr val="00133A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sit</a:t>
            </a:r>
            <a:r>
              <a:rPr lang="fr-FR" sz="1800" b="0" i="0" dirty="0">
                <a:solidFill>
                  <a:srgbClr val="00133A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800" b="0" i="0" dirty="0" err="1">
                <a:solidFill>
                  <a:srgbClr val="00133A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amet</a:t>
            </a:r>
            <a:endParaRPr lang="fr-FR" dirty="0">
              <a:solidFill>
                <a:srgbClr val="00133A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720C7D-21E6-2B32-29BA-A696E06FA92E}"/>
              </a:ext>
            </a:extLst>
          </p:cNvPr>
          <p:cNvSpPr txBox="1"/>
          <p:nvPr/>
        </p:nvSpPr>
        <p:spPr>
          <a:xfrm>
            <a:off x="2602264" y="6624484"/>
            <a:ext cx="16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0" i="0" dirty="0">
                <a:solidFill>
                  <a:srgbClr val="00133A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Lorem ipsum </a:t>
            </a:r>
            <a:r>
              <a:rPr lang="fr-FR" sz="1800" b="0" i="0" dirty="0" err="1">
                <a:solidFill>
                  <a:srgbClr val="00133A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dolor</a:t>
            </a:r>
            <a:r>
              <a:rPr lang="fr-FR" sz="1800" b="0" i="0" dirty="0">
                <a:solidFill>
                  <a:srgbClr val="00133A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800" b="0" i="0" dirty="0" err="1">
                <a:solidFill>
                  <a:srgbClr val="00133A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sit</a:t>
            </a:r>
            <a:r>
              <a:rPr lang="fr-FR" sz="1800" b="0" i="0" dirty="0">
                <a:solidFill>
                  <a:srgbClr val="00133A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800" b="0" i="0" dirty="0" err="1">
                <a:solidFill>
                  <a:srgbClr val="00133A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amet</a:t>
            </a:r>
            <a:endParaRPr lang="fr-FR" dirty="0">
              <a:solidFill>
                <a:srgbClr val="00133A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27E8954-0426-F537-CE7D-89BB825FE817}"/>
              </a:ext>
            </a:extLst>
          </p:cNvPr>
          <p:cNvSpPr txBox="1"/>
          <p:nvPr/>
        </p:nvSpPr>
        <p:spPr>
          <a:xfrm>
            <a:off x="4401491" y="6672571"/>
            <a:ext cx="16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Lorem ipsum </a:t>
            </a:r>
            <a:r>
              <a:rPr lang="fr-FR" sz="18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dolor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8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sit</a:t>
            </a:r>
            <a:r>
              <a:rPr lang="fr-FR" sz="1800" b="0" i="0" dirty="0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 </a:t>
            </a:r>
            <a:r>
              <a:rPr lang="fr-FR" sz="1800" b="0" i="0" dirty="0" err="1">
                <a:solidFill>
                  <a:srgbClr val="000000"/>
                </a:solidFill>
                <a:effectLst/>
                <a:latin typeface="Ropa Soft Pro" panose="020B0504020101010102" pitchFamily="34" charset="0"/>
                <a:cs typeface="Ropa Soft Pro" panose="020B0504020101010102" pitchFamily="34" charset="0"/>
              </a:rPr>
              <a:t>amet</a:t>
            </a:r>
            <a:endParaRPr lang="fr-FR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9B096D97-F32D-D1A2-D432-497D0F9E9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56" y="5788017"/>
            <a:ext cx="782115" cy="78211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28FC460-5534-DE61-6FD3-1FCD69E7B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739" y="5813510"/>
            <a:ext cx="810975" cy="81097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E4D50C3-9164-5D13-4DEB-33BBACA36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724" y="5864299"/>
            <a:ext cx="810975" cy="810975"/>
          </a:xfrm>
          <a:prstGeom prst="rect">
            <a:avLst/>
          </a:prstGeom>
        </p:spPr>
      </p:pic>
      <p:pic>
        <p:nvPicPr>
          <p:cNvPr id="32" name="Image 3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97B7135-19F9-2611-5B67-207FE088E8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1193" b="12519"/>
          <a:stretch/>
        </p:blipFill>
        <p:spPr>
          <a:xfrm>
            <a:off x="361709" y="751276"/>
            <a:ext cx="6134581" cy="445048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2173F4D-4ED5-EF84-4072-9246CA5BD3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23" t="-2778" r="19241" b="-11859"/>
          <a:stretch/>
        </p:blipFill>
        <p:spPr>
          <a:xfrm>
            <a:off x="2673635" y="8405430"/>
            <a:ext cx="440872" cy="52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4877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</TotalTime>
  <Words>536</Words>
  <Application>Microsoft Office PowerPoint</Application>
  <PresentationFormat>Grand écran</PresentationFormat>
  <Paragraphs>58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Montserrat Black</vt:lpstr>
      <vt:lpstr>Ropa Soft Pro</vt:lpstr>
      <vt:lpstr>Thème Office</vt:lpstr>
      <vt:lpstr>Type de campagne : Campagne ONE-SHOT  E-mail : Newsletter institutionnelle Ciblage :  Statut = client 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Sandra Roques</dc:creator>
  <cp:lastModifiedBy>Sandra Roques</cp:lastModifiedBy>
  <cp:revision>10</cp:revision>
  <dcterms:created xsi:type="dcterms:W3CDTF">2022-06-07T15:20:36Z</dcterms:created>
  <dcterms:modified xsi:type="dcterms:W3CDTF">2022-06-16T09:26:20Z</dcterms:modified>
</cp:coreProperties>
</file>